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8" r:id="rId3"/>
    <p:sldId id="257" r:id="rId4"/>
    <p:sldId id="263" r:id="rId5"/>
    <p:sldId id="264" r:id="rId6"/>
    <p:sldId id="265" r:id="rId7"/>
    <p:sldId id="266" r:id="rId8"/>
    <p:sldId id="262" r:id="rId9"/>
    <p:sldId id="267" r:id="rId10"/>
    <p:sldId id="268" r:id="rId11"/>
    <p:sldId id="269" r:id="rId12"/>
    <p:sldId id="272" r:id="rId13"/>
    <p:sldId id="270" r:id="rId14"/>
    <p:sldId id="271" r:id="rId15"/>
    <p:sldId id="261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5" autoAdjust="0"/>
    <p:restoredTop sz="94660"/>
  </p:normalViewPr>
  <p:slideViewPr>
    <p:cSldViewPr>
      <p:cViewPr varScale="1">
        <p:scale>
          <a:sx n="68" d="100"/>
          <a:sy n="68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9BC0B0-8BA1-47F1-A362-E3D03ED28FC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E91F708-8BE4-4D20-BBF9-E4E7214AA9AE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Занятость – показатель, мера включения населения в трудовой процесс; совокупность экономических отношений в трудовом процессе.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6D66969A-FA86-48C9-903F-E05021E0019E}" type="parTrans" cxnId="{77424C4C-6546-4613-920B-399DF4BE59CA}">
      <dgm:prSet/>
      <dgm:spPr/>
      <dgm:t>
        <a:bodyPr/>
        <a:lstStyle/>
        <a:p>
          <a:endParaRPr lang="ru-RU"/>
        </a:p>
      </dgm:t>
    </dgm:pt>
    <dgm:pt modelId="{45759A8A-59DE-47EB-A99C-55DC5BAD5DBE}" type="sibTrans" cxnId="{77424C4C-6546-4613-920B-399DF4BE59CA}">
      <dgm:prSet/>
      <dgm:spPr/>
      <dgm:t>
        <a:bodyPr/>
        <a:lstStyle/>
        <a:p>
          <a:endParaRPr lang="ru-RU"/>
        </a:p>
      </dgm:t>
    </dgm:pt>
    <dgm:pt modelId="{8F250BD2-18D1-48C4-BCD9-AEE94122B83C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* Факторы: обеспечение экономически эффективными рабочими местами,  сбалансированная профессионально-квалификационная структура, общественные интересы и потребности, государственное присутствие на рынке труда, нормативная база, монополии, конкуренция, конкурентоспособность, технологии, менеджмент, качество образования, условия и цена труда, перспективы, предпринимательство и др.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EFE15BC6-3E47-4518-9E5A-C04D8475F2EF}" type="parTrans" cxnId="{DF2D957D-BECB-4558-A545-BEB8A613820D}">
      <dgm:prSet/>
      <dgm:spPr/>
      <dgm:t>
        <a:bodyPr/>
        <a:lstStyle/>
        <a:p>
          <a:endParaRPr lang="ru-RU"/>
        </a:p>
      </dgm:t>
    </dgm:pt>
    <dgm:pt modelId="{7A484D28-2E28-47AD-9F8D-657D8F16C16D}" type="sibTrans" cxnId="{DF2D957D-BECB-4558-A545-BEB8A613820D}">
      <dgm:prSet/>
      <dgm:spPr/>
      <dgm:t>
        <a:bodyPr/>
        <a:lstStyle/>
        <a:p>
          <a:endParaRPr lang="ru-RU"/>
        </a:p>
      </dgm:t>
    </dgm:pt>
    <dgm:pt modelId="{CA3DBC74-5F5D-4533-AB2A-F8A5D173DABD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* Полная занятость – процесс, при котором все желающие работать при установленном уровне цены за труд имеют работу.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* Эффективная занятость – занятость населения, обеспечивающая достойный доход, здоровье, рост профессионального уровня на основе роста общественной производительности труда.</a:t>
          </a:r>
        </a:p>
        <a:p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24AC1C06-577E-49C4-99EF-97CDBDBAA015}" type="parTrans" cxnId="{F63664C8-1247-4745-8145-69E9BA5BE5CC}">
      <dgm:prSet/>
      <dgm:spPr/>
      <dgm:t>
        <a:bodyPr/>
        <a:lstStyle/>
        <a:p>
          <a:endParaRPr lang="ru-RU"/>
        </a:p>
      </dgm:t>
    </dgm:pt>
    <dgm:pt modelId="{45BEFE22-457A-4706-9396-BC6B3B5F7B74}" type="sibTrans" cxnId="{F63664C8-1247-4745-8145-69E9BA5BE5CC}">
      <dgm:prSet/>
      <dgm:spPr/>
      <dgm:t>
        <a:bodyPr/>
        <a:lstStyle/>
        <a:p>
          <a:endParaRPr lang="ru-RU"/>
        </a:p>
      </dgm:t>
    </dgm:pt>
    <dgm:pt modelId="{192A3730-9BA8-49EA-BB84-6A353E8CF697}" type="pres">
      <dgm:prSet presAssocID="{AC9BC0B0-8BA1-47F1-A362-E3D03ED28FCB}" presName="linearFlow" presStyleCnt="0">
        <dgm:presLayoutVars>
          <dgm:dir/>
          <dgm:resizeHandles val="exact"/>
        </dgm:presLayoutVars>
      </dgm:prSet>
      <dgm:spPr/>
    </dgm:pt>
    <dgm:pt modelId="{2A68F468-2B36-4777-8FE2-D6935DB96276}" type="pres">
      <dgm:prSet presAssocID="{DE91F708-8BE4-4D20-BBF9-E4E7214AA9AE}" presName="composite" presStyleCnt="0"/>
      <dgm:spPr/>
    </dgm:pt>
    <dgm:pt modelId="{B4B860BB-E322-4325-8489-B59CAF48A7D1}" type="pres">
      <dgm:prSet presAssocID="{DE91F708-8BE4-4D20-BBF9-E4E7214AA9AE}" presName="imgShp" presStyleLbl="fgImgPlace1" presStyleIdx="0" presStyleCnt="3" custScaleX="2556" custScaleY="5125" custLinFactY="100000" custLinFactNeighborX="-58862" custLinFactNeighborY="180860"/>
      <dgm:spPr>
        <a:solidFill>
          <a:schemeClr val="bg2"/>
        </a:solidFill>
      </dgm:spPr>
      <dgm:t>
        <a:bodyPr/>
        <a:lstStyle/>
        <a:p>
          <a:endParaRPr lang="ru-RU"/>
        </a:p>
      </dgm:t>
    </dgm:pt>
    <dgm:pt modelId="{3F5497D0-112C-4B63-A977-30046EAAA739}" type="pres">
      <dgm:prSet presAssocID="{DE91F708-8BE4-4D20-BBF9-E4E7214AA9AE}" presName="txShp" presStyleLbl="node1" presStyleIdx="0" presStyleCnt="3" custScaleX="138294" custScaleY="43951" custLinFactNeighborX="3496" custLinFactNeighborY="48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094C2E-EDC2-40BB-847F-1B79C393EEC9}" type="pres">
      <dgm:prSet presAssocID="{45759A8A-59DE-47EB-A99C-55DC5BAD5DBE}" presName="spacing" presStyleCnt="0"/>
      <dgm:spPr/>
    </dgm:pt>
    <dgm:pt modelId="{F1C14767-B954-4602-AD85-E868C43A7DC0}" type="pres">
      <dgm:prSet presAssocID="{8F250BD2-18D1-48C4-BCD9-AEE94122B83C}" presName="composite" presStyleCnt="0"/>
      <dgm:spPr/>
    </dgm:pt>
    <dgm:pt modelId="{50C7BB84-F859-4E84-B1A7-33EB2EF9CA97}" type="pres">
      <dgm:prSet presAssocID="{8F250BD2-18D1-48C4-BCD9-AEE94122B83C}" presName="imgShp" presStyleLbl="fgImgPlace1" presStyleIdx="1" presStyleCnt="3" custFlipVert="1" custScaleX="2885" custScaleY="6828" custLinFactY="1092" custLinFactNeighborX="-36529" custLinFactNeighborY="100000"/>
      <dgm:spPr>
        <a:solidFill>
          <a:schemeClr val="bg2"/>
        </a:solidFill>
      </dgm:spPr>
    </dgm:pt>
    <dgm:pt modelId="{F55061F3-9D90-4AFC-BAE8-F3B5799597DC}" type="pres">
      <dgm:prSet presAssocID="{8F250BD2-18D1-48C4-BCD9-AEE94122B83C}" presName="txShp" presStyleLbl="node1" presStyleIdx="1" presStyleCnt="3" custFlipVert="1" custScaleX="124185" custScaleY="126229" custLinFactNeighborX="10395" custLinFactNeighborY="17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B0D9C-98EA-4539-82EA-A1CFD5DF1E4E}" type="pres">
      <dgm:prSet presAssocID="{7A484D28-2E28-47AD-9F8D-657D8F16C16D}" presName="spacing" presStyleCnt="0"/>
      <dgm:spPr/>
    </dgm:pt>
    <dgm:pt modelId="{1657C615-43C4-41D7-9791-5727B6352776}" type="pres">
      <dgm:prSet presAssocID="{CA3DBC74-5F5D-4533-AB2A-F8A5D173DABD}" presName="composite" presStyleCnt="0"/>
      <dgm:spPr/>
    </dgm:pt>
    <dgm:pt modelId="{514A0176-5EFB-4745-BCC2-A91FEC87CE04}" type="pres">
      <dgm:prSet presAssocID="{CA3DBC74-5F5D-4533-AB2A-F8A5D173DABD}" presName="imgShp" presStyleLbl="fgImgPlace1" presStyleIdx="2" presStyleCnt="3" custFlipVert="0" custFlipHor="1" custScaleX="2822" custScaleY="2556" custLinFactNeighborX="-19256" custLinFactNeighborY="-69320"/>
      <dgm:spPr>
        <a:solidFill>
          <a:schemeClr val="bg2"/>
        </a:solidFill>
      </dgm:spPr>
    </dgm:pt>
    <dgm:pt modelId="{C77B49DC-A72A-401C-A360-BF6FF051A9AD}" type="pres">
      <dgm:prSet presAssocID="{CA3DBC74-5F5D-4533-AB2A-F8A5D173DABD}" presName="txShp" presStyleLbl="node1" presStyleIdx="2" presStyleCnt="3" custScaleX="125045" custScaleY="140254" custLinFactNeighborX="9641" custLinFactNeighborY="-12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D20D7C-992B-4AE3-9768-342C6AEFAF51}" type="presOf" srcId="{CA3DBC74-5F5D-4533-AB2A-F8A5D173DABD}" destId="{C77B49DC-A72A-401C-A360-BF6FF051A9AD}" srcOrd="0" destOrd="0" presId="urn:microsoft.com/office/officeart/2005/8/layout/vList3"/>
    <dgm:cxn modelId="{DF2D957D-BECB-4558-A545-BEB8A613820D}" srcId="{AC9BC0B0-8BA1-47F1-A362-E3D03ED28FCB}" destId="{8F250BD2-18D1-48C4-BCD9-AEE94122B83C}" srcOrd="1" destOrd="0" parTransId="{EFE15BC6-3E47-4518-9E5A-C04D8475F2EF}" sibTransId="{7A484D28-2E28-47AD-9F8D-657D8F16C16D}"/>
    <dgm:cxn modelId="{365DFCD4-6E77-42C2-8D19-B985027D99D6}" type="presOf" srcId="{DE91F708-8BE4-4D20-BBF9-E4E7214AA9AE}" destId="{3F5497D0-112C-4B63-A977-30046EAAA739}" srcOrd="0" destOrd="0" presId="urn:microsoft.com/office/officeart/2005/8/layout/vList3"/>
    <dgm:cxn modelId="{77424C4C-6546-4613-920B-399DF4BE59CA}" srcId="{AC9BC0B0-8BA1-47F1-A362-E3D03ED28FCB}" destId="{DE91F708-8BE4-4D20-BBF9-E4E7214AA9AE}" srcOrd="0" destOrd="0" parTransId="{6D66969A-FA86-48C9-903F-E05021E0019E}" sibTransId="{45759A8A-59DE-47EB-A99C-55DC5BAD5DBE}"/>
    <dgm:cxn modelId="{E9DE796A-3675-47FF-85EC-10170834EADE}" type="presOf" srcId="{8F250BD2-18D1-48C4-BCD9-AEE94122B83C}" destId="{F55061F3-9D90-4AFC-BAE8-F3B5799597DC}" srcOrd="0" destOrd="0" presId="urn:microsoft.com/office/officeart/2005/8/layout/vList3"/>
    <dgm:cxn modelId="{5033AFAB-3F2E-4743-9E85-29B3743FA80B}" type="presOf" srcId="{AC9BC0B0-8BA1-47F1-A362-E3D03ED28FCB}" destId="{192A3730-9BA8-49EA-BB84-6A353E8CF697}" srcOrd="0" destOrd="0" presId="urn:microsoft.com/office/officeart/2005/8/layout/vList3"/>
    <dgm:cxn modelId="{F63664C8-1247-4745-8145-69E9BA5BE5CC}" srcId="{AC9BC0B0-8BA1-47F1-A362-E3D03ED28FCB}" destId="{CA3DBC74-5F5D-4533-AB2A-F8A5D173DABD}" srcOrd="2" destOrd="0" parTransId="{24AC1C06-577E-49C4-99EF-97CDBDBAA015}" sibTransId="{45BEFE22-457A-4706-9396-BC6B3B5F7B74}"/>
    <dgm:cxn modelId="{12D9A435-449E-4818-85C0-883D65DDB106}" type="presParOf" srcId="{192A3730-9BA8-49EA-BB84-6A353E8CF697}" destId="{2A68F468-2B36-4777-8FE2-D6935DB96276}" srcOrd="0" destOrd="0" presId="urn:microsoft.com/office/officeart/2005/8/layout/vList3"/>
    <dgm:cxn modelId="{32153309-572A-4519-8546-BFC5D96D0559}" type="presParOf" srcId="{2A68F468-2B36-4777-8FE2-D6935DB96276}" destId="{B4B860BB-E322-4325-8489-B59CAF48A7D1}" srcOrd="0" destOrd="0" presId="urn:microsoft.com/office/officeart/2005/8/layout/vList3"/>
    <dgm:cxn modelId="{87CD3B2C-A4A1-4B43-B2F3-9FB3383EFE6A}" type="presParOf" srcId="{2A68F468-2B36-4777-8FE2-D6935DB96276}" destId="{3F5497D0-112C-4B63-A977-30046EAAA739}" srcOrd="1" destOrd="0" presId="urn:microsoft.com/office/officeart/2005/8/layout/vList3"/>
    <dgm:cxn modelId="{1826302A-4D93-4B7E-8D19-4B0D6271F6F8}" type="presParOf" srcId="{192A3730-9BA8-49EA-BB84-6A353E8CF697}" destId="{F7094C2E-EDC2-40BB-847F-1B79C393EEC9}" srcOrd="1" destOrd="0" presId="urn:microsoft.com/office/officeart/2005/8/layout/vList3"/>
    <dgm:cxn modelId="{46BD52EE-481F-46E7-9EB2-ECC26FEB0EA4}" type="presParOf" srcId="{192A3730-9BA8-49EA-BB84-6A353E8CF697}" destId="{F1C14767-B954-4602-AD85-E868C43A7DC0}" srcOrd="2" destOrd="0" presId="urn:microsoft.com/office/officeart/2005/8/layout/vList3"/>
    <dgm:cxn modelId="{B51727F3-9A48-4FF4-9BB6-3511F4A98385}" type="presParOf" srcId="{F1C14767-B954-4602-AD85-E868C43A7DC0}" destId="{50C7BB84-F859-4E84-B1A7-33EB2EF9CA97}" srcOrd="0" destOrd="0" presId="urn:microsoft.com/office/officeart/2005/8/layout/vList3"/>
    <dgm:cxn modelId="{219C75CB-270E-45C6-AD6C-148A03439F4C}" type="presParOf" srcId="{F1C14767-B954-4602-AD85-E868C43A7DC0}" destId="{F55061F3-9D90-4AFC-BAE8-F3B5799597DC}" srcOrd="1" destOrd="0" presId="urn:microsoft.com/office/officeart/2005/8/layout/vList3"/>
    <dgm:cxn modelId="{90C2B246-0C03-4C1E-910D-7F6664198A59}" type="presParOf" srcId="{192A3730-9BA8-49EA-BB84-6A353E8CF697}" destId="{431B0D9C-98EA-4539-82EA-A1CFD5DF1E4E}" srcOrd="3" destOrd="0" presId="urn:microsoft.com/office/officeart/2005/8/layout/vList3"/>
    <dgm:cxn modelId="{C9328E9A-D47C-4578-BC11-7F7441C1E623}" type="presParOf" srcId="{192A3730-9BA8-49EA-BB84-6A353E8CF697}" destId="{1657C615-43C4-41D7-9791-5727B6352776}" srcOrd="4" destOrd="0" presId="urn:microsoft.com/office/officeart/2005/8/layout/vList3"/>
    <dgm:cxn modelId="{39140334-DE67-4430-AA31-A075386AF86A}" type="presParOf" srcId="{1657C615-43C4-41D7-9791-5727B6352776}" destId="{514A0176-5EFB-4745-BCC2-A91FEC87CE04}" srcOrd="0" destOrd="0" presId="urn:microsoft.com/office/officeart/2005/8/layout/vList3"/>
    <dgm:cxn modelId="{AEEE9323-91D7-4CF1-B391-5F1029775ECC}" type="presParOf" srcId="{1657C615-43C4-41D7-9791-5727B6352776}" destId="{C77B49DC-A72A-401C-A360-BF6FF051A9A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497D0-112C-4B63-A977-30046EAAA739}">
      <dsp:nvSpPr>
        <dsp:cNvPr id="0" name=""/>
        <dsp:cNvSpPr/>
      </dsp:nvSpPr>
      <dsp:spPr>
        <a:xfrm rot="10800000">
          <a:off x="579920" y="908723"/>
          <a:ext cx="8409326" cy="813842"/>
        </a:xfrm>
        <a:prstGeom prst="homePlat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6550" tIns="53340" rIns="99568" bIns="533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Занятость – показатель, мера включения населения в трудовой процесс; совокупность экономических отношений в трудовом процессе.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783380" y="908723"/>
        <a:ext cx="8205866" cy="813842"/>
      </dsp:txXfrm>
    </dsp:sp>
    <dsp:sp modelId="{B4B860BB-E322-4325-8489-B59CAF48A7D1}">
      <dsp:nvSpPr>
        <dsp:cNvPr id="0" name=""/>
        <dsp:cNvSpPr/>
      </dsp:nvSpPr>
      <dsp:spPr>
        <a:xfrm>
          <a:off x="418004" y="5562261"/>
          <a:ext cx="47329" cy="94899"/>
        </a:xfrm>
        <a:prstGeom prst="ellipse">
          <a:avLst/>
        </a:prstGeom>
        <a:solidFill>
          <a:schemeClr val="bg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5061F3-9D90-4AFC-BAE8-F3B5799597DC}">
      <dsp:nvSpPr>
        <dsp:cNvPr id="0" name=""/>
        <dsp:cNvSpPr/>
      </dsp:nvSpPr>
      <dsp:spPr>
        <a:xfrm rot="10800000" flipV="1">
          <a:off x="1428399" y="1700804"/>
          <a:ext cx="7551391" cy="2337388"/>
        </a:xfrm>
        <a:prstGeom prst="homePlat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6550" tIns="53340" rIns="99568" bIns="533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* Факторы: обеспечение экономически эффективными рабочими местами,  сбалансированная профессионально-квалификационная структура, общественные интересы и потребности, государственное присутствие на рынке труда, нормативная база, монополии, конкуренция, конкурентоспособность, технологии, менеджмент, качество образования, условия и цена труда, перспективы, предпринимательство и др.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2012746" y="1700804"/>
        <a:ext cx="6967044" cy="2337388"/>
      </dsp:txXfrm>
    </dsp:sp>
    <dsp:sp modelId="{50C7BB84-F859-4E84-B1A7-33EB2EF9CA97}">
      <dsp:nvSpPr>
        <dsp:cNvPr id="0" name=""/>
        <dsp:cNvSpPr/>
      </dsp:nvSpPr>
      <dsp:spPr>
        <a:xfrm flipV="1">
          <a:off x="828499" y="4346084"/>
          <a:ext cx="53421" cy="126434"/>
        </a:xfrm>
        <a:prstGeom prst="ellipse">
          <a:avLst/>
        </a:prstGeom>
        <a:solidFill>
          <a:schemeClr val="bg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7B49DC-A72A-401C-A360-BF6FF051A9AD}">
      <dsp:nvSpPr>
        <dsp:cNvPr id="0" name=""/>
        <dsp:cNvSpPr/>
      </dsp:nvSpPr>
      <dsp:spPr>
        <a:xfrm rot="10800000">
          <a:off x="1356402" y="4036095"/>
          <a:ext cx="7603686" cy="2597089"/>
        </a:xfrm>
        <a:prstGeom prst="homePlat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6550" tIns="60960" rIns="113792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* Полная занятость – процесс, при котором все желающие работать при установленном уровне цены за труд имеют работу.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* Эффективная занятость – занятость населения, обеспечивающая достойный доход, здоровье, рост профессионального уровня на основе роста общественной производительности труда.</a:t>
          </a:r>
        </a:p>
        <a:p>
          <a:pPr lvl="0">
            <a:spcBef>
              <a:spcPct val="0"/>
            </a:spcBef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2005674" y="4036095"/>
        <a:ext cx="6954414" cy="2597089"/>
      </dsp:txXfrm>
    </dsp:sp>
    <dsp:sp modelId="{514A0176-5EFB-4745-BCC2-A91FEC87CE04}">
      <dsp:nvSpPr>
        <dsp:cNvPr id="0" name=""/>
        <dsp:cNvSpPr/>
      </dsp:nvSpPr>
      <dsp:spPr>
        <a:xfrm flipH="1">
          <a:off x="1148928" y="4250096"/>
          <a:ext cx="52255" cy="47329"/>
        </a:xfrm>
        <a:prstGeom prst="ellipse">
          <a:avLst/>
        </a:prstGeom>
        <a:solidFill>
          <a:schemeClr val="bg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2CCC3-C233-407B-9D45-2A4D4E938439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BC8F4-FA62-40B5-BCA9-1CC75D398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67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F1D3-EEFE-43B6-9A09-1F3E98F4D132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FAEE9-8FAF-4C8D-A5C1-61553407B0CE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CAC0-80E5-48FB-B93B-927A723B30A2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D0FF-9083-4B35-8E8A-E7A5C7DE69A0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5CB1-2CB3-4F7D-8798-4A77AC4AFF94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249F4-63BB-47F4-98AB-B9006B26EF58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FB91E-1989-4D28-A6F9-624773E2CAC6}" type="datetime1">
              <a:rPr lang="ru-RU" smtClean="0"/>
              <a:t>05.01.2012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59BA3-3C34-4CA5-9C61-960E5A7629EF}" type="datetime1">
              <a:rPr lang="ru-RU" smtClean="0"/>
              <a:t>05.01.2012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F77F-EFA8-4365-A378-0487904F933D}" type="datetime1">
              <a:rPr lang="ru-RU" smtClean="0"/>
              <a:t>05.01.2012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C25D-204B-4BBE-A5E0-1F78A9A1F04D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167E-BB7F-4E0E-AB5C-D7ECA7577E28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2D6D2A9-0557-4F7B-A166-714DB1DB02E4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1700808"/>
            <a:ext cx="7175351" cy="2232248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Мультимедийные презентации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Дисциплина Управление рынком труда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Тема: Социальная ориентация занятости и ее основные задачи.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5085184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Калиева Г.А., преподаватель</a:t>
            </a:r>
          </a:p>
          <a:p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к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афедры экономики и управления ЭФ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</a:t>
            </a:fld>
            <a:endParaRPr lang="ru-RU" sz="2000" b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910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80920" cy="3672408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      </a:t>
            </a:r>
            <a:r>
              <a:rPr lang="ru-RU" sz="1600" dirty="0" err="1" smtClean="0">
                <a:solidFill>
                  <a:srgbClr val="FF0000"/>
                </a:solidFill>
                <a:latin typeface="Arial Black" pitchFamily="34" charset="0"/>
              </a:rPr>
              <a:t>Монетаристы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опровергли утверждение о решающей фискальной политики в стабилизации занятости, считая, что финансирование бюджетного дефицита увеличит спрос на деньги, поднимет процентную ставку, тем самым вытеснит инвесторов, что приведет к сокращению производства и усилению безработицы.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Правило </a:t>
            </a:r>
            <a:r>
              <a:rPr lang="ru-RU" sz="1600" dirty="0" err="1" smtClean="0">
                <a:solidFill>
                  <a:srgbClr val="FF0000"/>
                </a:solidFill>
                <a:latin typeface="Arial Black" pitchFamily="34" charset="0"/>
              </a:rPr>
              <a:t>Фридмена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заключается в том, что вслед за бюджетным дефицитом должна следовать экономическая активность на основе увеличения денежного спроса. В свою очередь фискальная политика должна регулировать не процентную ставку, а рост денежного предложения. Процент прироста денег в обращении должен совпадать с процентом ежегодного прироста ВНП.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10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580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60648"/>
            <a:ext cx="5184576" cy="6264696"/>
          </a:xfrm>
        </p:spPr>
        <p:txBody>
          <a:bodyPr/>
          <a:lstStyle/>
          <a:p>
            <a:pPr marL="0" indent="0">
              <a:buNone/>
            </a:pPr>
            <a:r>
              <a:rPr lang="ru-RU" sz="18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 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ТЕОРИЯ РАЦИОНАЛЬНЫХ ОЖИДАНИЙ (</a:t>
            </a:r>
            <a:r>
              <a:rPr lang="en-US" sz="1600" b="0" dirty="0" smtClean="0">
                <a:solidFill>
                  <a:srgbClr val="FF0000"/>
                </a:solidFill>
                <a:latin typeface="Arial Black" pitchFamily="34" charset="0"/>
              </a:rPr>
              <a:t>Rational </a:t>
            </a:r>
            <a:r>
              <a:rPr lang="en-US" sz="1600" b="0" dirty="0">
                <a:solidFill>
                  <a:srgbClr val="FF0000"/>
                </a:solidFill>
                <a:latin typeface="Arial Black" pitchFamily="34" charset="0"/>
              </a:rPr>
              <a:t>expectations </a:t>
            </a:r>
            <a:r>
              <a:rPr lang="en-US" sz="1600" b="0" dirty="0" smtClean="0">
                <a:solidFill>
                  <a:srgbClr val="FF0000"/>
                </a:solidFill>
                <a:latin typeface="Arial Black" pitchFamily="34" charset="0"/>
              </a:rPr>
              <a:t>theory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),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середина 70-х.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Джон Фрейзер </a:t>
            </a: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Мут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, кандидат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(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Ph.D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) экономических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наук, получил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в Университете Карнеги-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Меллон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(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Carnegie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Mellon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University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); в 1954-м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Мут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стал первым обладателем премии Александра 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Хендерсона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(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Alexander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Henderson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Award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). </a:t>
            </a: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>    </a:t>
            </a:r>
            <a:b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«Рациональные субъекты рынка: потребители, предприниматели, используя имеющуюся информацию, понимают как функционирует экономика, могут предсказывать последствия ожидаемых изменений в экономике и принимать соответствующие решения в своих интересах». </a:t>
            </a: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Все рынки являются конкурентоспособными. При этом цены и ставки заработной платы будут гибкими при повышении-понижении. Рынок самостоятельно будет приспосабливаться к государственно политике.</a:t>
            </a:r>
            <a:endParaRPr lang="ru-RU" sz="18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28" y="1019637"/>
            <a:ext cx="3083060" cy="2736304"/>
          </a:xfrm>
          <a:ln w="38100">
            <a:solidFill>
              <a:srgbClr val="0070C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67544" y="3760422"/>
            <a:ext cx="3096343" cy="295465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Девиз </a:t>
            </a:r>
            <a:r>
              <a:rPr lang="ru-RU" sz="1400" dirty="0">
                <a:solidFill>
                  <a:srgbClr val="FF0000"/>
                </a:solidFill>
                <a:latin typeface="Arial Black" pitchFamily="34" charset="0"/>
              </a:rPr>
              <a:t>	</a:t>
            </a:r>
          </a:p>
          <a:p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«</a:t>
            </a:r>
            <a:r>
              <a:rPr lang="en-US" sz="1400" dirty="0">
                <a:solidFill>
                  <a:srgbClr val="002060"/>
                </a:solidFill>
                <a:latin typeface="Arial Black" pitchFamily="34" charset="0"/>
              </a:rPr>
              <a:t>My heart is in the work»</a:t>
            </a:r>
          </a:p>
          <a:p>
            <a:r>
              <a:rPr lang="en-US" sz="1400" dirty="0">
                <a:solidFill>
                  <a:srgbClr val="002060"/>
                </a:solidFill>
                <a:latin typeface="Arial Black" pitchFamily="34" charset="0"/>
              </a:rPr>
              <a:t>(«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Моё сердце — в работе», Эндрю Карнеги)</a:t>
            </a:r>
          </a:p>
          <a:p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Основан 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в 1900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Тип 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:частный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Целевой фонд 	</a:t>
            </a:r>
          </a:p>
          <a:p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Место расположения 	</a:t>
            </a:r>
          </a:p>
          <a:p>
            <a:r>
              <a:rPr lang="ru-RU" sz="1400" dirty="0" err="1" smtClean="0">
                <a:solidFill>
                  <a:srgbClr val="002060"/>
                </a:solidFill>
                <a:latin typeface="Arial Black" pitchFamily="34" charset="0"/>
              </a:rPr>
              <a:t>Питтсбург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, </a:t>
            </a:r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Пенсильвания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, США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Талисман Шотландский </a:t>
            </a:r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терьер</a:t>
            </a:r>
          </a:p>
          <a:p>
            <a:r>
              <a:rPr lang="en-US" sz="1400" dirty="0" smtClean="0">
                <a:solidFill>
                  <a:srgbClr val="002060"/>
                </a:solidFill>
                <a:latin typeface="Arial Black" pitchFamily="34" charset="0"/>
              </a:rPr>
              <a:t>www.cmu.edu</a:t>
            </a: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190" y="188640"/>
            <a:ext cx="3082697" cy="83099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Arial Black" pitchFamily="34" charset="0"/>
              </a:rPr>
              <a:t>Университет Карнеги-</a:t>
            </a:r>
            <a:r>
              <a:rPr lang="ru-RU" sz="1600" dirty="0" err="1">
                <a:solidFill>
                  <a:srgbClr val="FF0000"/>
                </a:solidFill>
                <a:latin typeface="Arial Black" pitchFamily="34" charset="0"/>
              </a:rPr>
              <a:t>Меллон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en-US" sz="1600" dirty="0" err="1" smtClean="0">
                <a:solidFill>
                  <a:srgbClr val="FF0000"/>
                </a:solidFill>
                <a:latin typeface="Arial Black" pitchFamily="34" charset="0"/>
              </a:rPr>
              <a:t>CarnegieMellonSeal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372200" y="6339539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11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24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620688"/>
            <a:ext cx="4680520" cy="4962455"/>
          </a:xfrm>
        </p:spPr>
        <p:txBody>
          <a:bodyPr/>
          <a:lstStyle/>
          <a:p>
            <a:pPr marL="0" indent="0">
              <a:buNone/>
            </a:pP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ТЕОРИЯ РАЦИОНАЛЬНЫХ ОЖИДАНИЙ (</a:t>
            </a:r>
            <a:r>
              <a:rPr lang="en-US" sz="1600" b="0" dirty="0" smtClean="0">
                <a:solidFill>
                  <a:srgbClr val="FF0000"/>
                </a:solidFill>
                <a:latin typeface="Arial Black" pitchFamily="34" charset="0"/>
              </a:rPr>
              <a:t>Rational </a:t>
            </a:r>
            <a:r>
              <a:rPr lang="en-US" sz="1600" b="0" dirty="0">
                <a:solidFill>
                  <a:srgbClr val="FF0000"/>
                </a:solidFill>
                <a:latin typeface="Arial Black" pitchFamily="34" charset="0"/>
              </a:rPr>
              <a:t>expectations </a:t>
            </a:r>
            <a:r>
              <a:rPr lang="en-US" sz="1600" b="0" dirty="0" smtClean="0">
                <a:solidFill>
                  <a:srgbClr val="FF0000"/>
                </a:solidFill>
                <a:latin typeface="Arial Black" pitchFamily="34" charset="0"/>
              </a:rPr>
              <a:t>theory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),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середина 70-х.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Роберт Лукас</a:t>
            </a:r>
            <a:r>
              <a:rPr lang="en-US" sz="16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– Лауреат Нобелевской премии 1995 г. «за развитие и изменение гипотезы рациональных ожиданий, изменение основ микроэкономического анализа и точки зрения на экономический анализ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».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>     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Президент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Эконометрического общества (1997); президент Американской экономической ассоциации (2002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).</a:t>
            </a: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Учился в Чикагском (здесь же получил степень доктора) и Калифорнийском университетах. Работал в университете Карнеги — </a:t>
            </a:r>
            <a:r>
              <a:rPr lang="ru-RU" sz="1600" b="0" dirty="0" err="1">
                <a:solidFill>
                  <a:srgbClr val="002060"/>
                </a:solidFill>
                <a:latin typeface="Arial Black" pitchFamily="34" charset="0"/>
              </a:rPr>
              <a:t>Меллона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и в Чикагском университете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16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3384376" cy="4752528"/>
          </a:xfrm>
        </p:spPr>
      </p:pic>
      <p:sp>
        <p:nvSpPr>
          <p:cNvPr id="5" name="TextBox 4"/>
          <p:cNvSpPr txBox="1"/>
          <p:nvPr/>
        </p:nvSpPr>
        <p:spPr>
          <a:xfrm>
            <a:off x="467544" y="5517232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Robert Emerson </a:t>
            </a: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Lucas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(1937)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12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283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-315416"/>
            <a:ext cx="5076056" cy="7024069"/>
          </a:xfrm>
        </p:spPr>
        <p:txBody>
          <a:bodyPr/>
          <a:lstStyle/>
          <a:p>
            <a:pPr marL="0" indent="0">
              <a:buNone/>
            </a:pP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 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ТЕОРИЯ НЕОКЛАССИЧЕСКОГО СИНТЕЗА,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середина 70-х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   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Основатель  -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Пол Энтони </a:t>
            </a:r>
            <a:r>
              <a:rPr lang="ru-RU" sz="1400" b="0" dirty="0" err="1" smtClean="0">
                <a:solidFill>
                  <a:srgbClr val="FF0000"/>
                </a:solidFill>
                <a:latin typeface="Arial Black" pitchFamily="34" charset="0"/>
              </a:rPr>
              <a:t>Самуэльсон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американский экономист, лауреат Нобелевской премии по экономике (1970) «за научную работу, развившую статическую и динамическую экономическую теорию и внесшую вклад в повышение общего уровня анализа в области экономической науки».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Самуэльсон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 в 1997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году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   Пол </a:t>
            </a: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Самуэльсон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 родился в небольшом сталелитейном городке Гэри в штате Индиана в семье аптекаря Фрэнка </a:t>
            </a: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Самуэльсона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 и Эллы Липтон, еврейских иммигрантов из Польши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  Учился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в Чикагском университете; доктор философии (</a:t>
            </a: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Ph.D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.) Гарварда; профессор Массачусетского технологического института. Считается инициатором «неоклассического синтеза» (объединения в одну концепцию неоклассической микроэкономики и кейнсианской макроэкономики) и одним из основателей </a:t>
            </a: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неокейнсианства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   Президент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Международной экономической ассоциации (1956—59). Президент Эконометрического общества (1952). Член-корреспондент Британской академии (1960). Президент Американской экономической ассоциации (1961). Награждён медалью Дж. Б. Кларка (1947), Национальной научной медалью США (1996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).</a:t>
            </a:r>
            <a:endParaRPr lang="ru-RU" sz="14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3544144" cy="4536504"/>
          </a:xfrm>
        </p:spPr>
      </p:pic>
      <p:sp>
        <p:nvSpPr>
          <p:cNvPr id="5" name="TextBox 4"/>
          <p:cNvSpPr txBox="1"/>
          <p:nvPr/>
        </p:nvSpPr>
        <p:spPr>
          <a:xfrm>
            <a:off x="323528" y="5517232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Paul Anthony </a:t>
            </a: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Samuelson</a:t>
            </a:r>
            <a:endParaRPr lang="ru-RU" sz="2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(1915-2009)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67544" y="6350332"/>
            <a:ext cx="3352801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2483768" y="6350332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13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222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80920" cy="3384376"/>
          </a:xfrm>
          <a:ln w="38100">
            <a:solidFill>
              <a:srgbClr val="0070C0"/>
            </a:solidFill>
          </a:ln>
        </p:spPr>
        <p:txBody>
          <a:bodyPr/>
          <a:lstStyle/>
          <a:p>
            <a:pPr marL="0" indent="0" algn="l">
              <a:buNone/>
            </a:pP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    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Направление неоклассического синтеза </a:t>
            </a: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отличается широтой тем исследований и их прикладным характером: по проблемам экономического роста, по анализу безработицы, методам ее регулирования, по теории экономического равновесия. Сторонники направления (</a:t>
            </a:r>
            <a:r>
              <a:rPr lang="ru-RU" sz="1800" b="0" dirty="0" err="1" smtClean="0">
                <a:solidFill>
                  <a:srgbClr val="FF0000"/>
                </a:solidFill>
                <a:latin typeface="Arial Black" pitchFamily="34" charset="0"/>
              </a:rPr>
              <a:t>Макконнелл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 К.Р.. </a:t>
            </a:r>
            <a:r>
              <a:rPr lang="ru-RU" sz="1800" b="0" dirty="0" err="1" smtClean="0">
                <a:solidFill>
                  <a:srgbClr val="FF0000"/>
                </a:solidFill>
                <a:latin typeface="Arial Black" pitchFamily="34" charset="0"/>
              </a:rPr>
              <a:t>Брю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 С.Л., учебник «</a:t>
            </a:r>
            <a:r>
              <a:rPr lang="ru-RU" sz="1800" b="0" dirty="0" err="1" smtClean="0">
                <a:solidFill>
                  <a:srgbClr val="FF0000"/>
                </a:solidFill>
                <a:latin typeface="Arial Black" pitchFamily="34" charset="0"/>
              </a:rPr>
              <a:t>Экономикс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) считали, что при действующем усложнении экономических процессов и связей наряду с рыночным все большее значение приобретает государственное регулирование экономики.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      </a:t>
            </a:r>
            <a:endParaRPr lang="ru-RU" sz="18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14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88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56364048"/>
              </p:ext>
            </p:extLst>
          </p:nvPr>
        </p:nvGraphicFramePr>
        <p:xfrm>
          <a:off x="-24767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3608" y="260648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 Анализ социальной основы обеспечения занятости населения Казахстана.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372200" y="6165304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15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415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6408712"/>
          </a:xfrm>
        </p:spPr>
        <p:txBody>
          <a:bodyPr/>
          <a:lstStyle/>
          <a:p>
            <a:pPr algn="l"/>
            <a:r>
              <a:rPr lang="ru-RU" sz="2000" b="0" dirty="0">
                <a:solidFill>
                  <a:srgbClr val="FF0000"/>
                </a:solidFill>
                <a:latin typeface="Arial Black" pitchFamily="34" charset="0"/>
              </a:rPr>
              <a:t>Новая стратегия занятости - 2020</a:t>
            </a:r>
            <a:br>
              <a:rPr lang="ru-RU" sz="20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   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Новая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программа занятости населения Казахстана планируется охватить до 1,5 млн человек к 2015 году. Реализация данной программы позволит снизить уровень бедности в стране с 8,2 до 6%, а уровень безработицы не будет превышать 5,5%. Задачами данной программы является вовлечение в продуктивную экономическую занятость самостоятельно занятого, безработного и малообеспеченного населения, развитие кадрового потенциала для реализации программы индустриализации. Также одной из задач программы является совершенствование системы оказания адресной социальной помощи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      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Меры поддержки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для участников: направление на курсы профессиональной подготовки, переподготовки и повышения квалификации, предоставление субсидий на проезд до места обучения и проживания в общежитии, поиск вакансий и содействие трудоустройству.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  С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каждым участником будет заключен социальный контракт, представляющий собой договор о взаимных обязательствах, включая трудоустройство. После прохождения обучения участник не может быть трудоустроен, ему предлагается участие во втором и третьем направлениях программы.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Цель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– это повышение доходов населения путем содействия устойчивой и продуктивной занятости.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16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865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6336704"/>
          </a:xfrm>
        </p:spPr>
        <p:txBody>
          <a:bodyPr/>
          <a:lstStyle/>
          <a:p>
            <a:pPr algn="l"/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Участникам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п</a:t>
            </a:r>
            <a:fld id="{B19B0651-EE4F-4900-A07F-96A6BFA9D0F0}" type="slidenum">
              <a:rPr lang="ru-RU" sz="2000" b="0">
                <a:solidFill>
                  <a:srgbClr val="FF0000"/>
                </a:solidFill>
                <a:latin typeface="Arial Black" pitchFamily="34" charset="0"/>
              </a:rPr>
              <a:pPr/>
              <a:t>17</a:t>
            </a:fld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ервого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направления будут предложены такие виды государственной поддержки, как: 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направление на курсы профессиональной подготовки, переподготовки и повышения квалификации; 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предоставление субсидий на проезд до места обучения и проживание в общежитии; 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поиск подходящих вакансий и содействие трудоустройству, включая социальные рабочие места, 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психологическая адаптация.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 Содействие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добровольному переезду из регионов с низким экономическим потенциалом в центры экономической активности, может осуществляться: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внутри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одного района;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из одного района в другой в пределах одной области, города республиканского значения, столицы. 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 Приоритетное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право будет иметь сельская молодежь.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Социальная поддержка: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субсидирование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переезда;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предоставление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типового арендного жилья с правом выкупа;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обучение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в рамках настоящей программы на новом месте жительства;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психологическая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адаптация.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572000" y="6021288"/>
            <a:ext cx="1828800" cy="581149"/>
          </a:xfrm>
        </p:spPr>
        <p:txBody>
          <a:bodyPr/>
          <a:lstStyle/>
          <a:p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17</a:t>
            </a:r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694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1143000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III</a:t>
            </a:r>
            <a:r>
              <a:rPr lang="en-US" sz="2000" b="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Пункт 1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Представить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на защиту таблицу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«Социальная политика – Приоритеты -   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 Перспективы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» (РК).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9770816"/>
              </p:ext>
            </p:extLst>
          </p:nvPr>
        </p:nvGraphicFramePr>
        <p:xfrm>
          <a:off x="467544" y="1556792"/>
          <a:ext cx="8136904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9963"/>
                <a:gridCol w="2606969"/>
                <a:gridCol w="2369972"/>
              </a:tblGrid>
              <a:tr h="479285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Приоритеты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Перспективы</a:t>
                      </a:r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Безработица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Занятость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Молодежь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77423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Квалифицированные кадры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Пожилое население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Образование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Предпринимательство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792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Государство</a:t>
                      </a:r>
                      <a:endParaRPr lang="ru-RU" dirty="0">
                        <a:solidFill>
                          <a:srgbClr val="FF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18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965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6480720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Пункт 2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Ответьте на вопросы: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1) Цели государственной политики занятости 2020?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2) Почему ядром Программы Занятости 2020 стала социальная сфера?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3) Какая роль принадлежит предпринимательству в программе Занятости 2020?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4) К какой теории занятости более всех относится Казахстанская модель экономики?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5) Какие экономические рычаги вы можете назвать и объяснить (на примерах), которые оказывают прямое и косвенное воздействие на показатели занятости в РК и в целом?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6) Назовите основные проблемы, препятствующие качественной занятости специалистов в РК?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7) Что во-первых необходимо сделать для безработного пожилого населения РК?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19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28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920880" cy="3456384"/>
          </a:xfrm>
        </p:spPr>
        <p:txBody>
          <a:bodyPr/>
          <a:lstStyle/>
          <a:p>
            <a:pPr algn="l"/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ЦЕЛИ: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chemeClr val="tx2"/>
                </a:solidFill>
                <a:latin typeface="Arial Black" pitchFamily="34" charset="0"/>
              </a:rPr>
              <a:t>Анализ факторов, оказывающих действие на уровень занятости.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chemeClr val="tx2"/>
                </a:solidFill>
                <a:latin typeface="Arial Black" pitchFamily="34" charset="0"/>
              </a:rPr>
              <a:t>Анализ социальной основы обеспечения занятости населения Казахстана.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III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0" dirty="0">
                <a:solidFill>
                  <a:schemeClr val="tx2"/>
                </a:solidFill>
                <a:latin typeface="Arial Black" pitchFamily="34" charset="0"/>
              </a:rPr>
              <a:t>П</a:t>
            </a:r>
            <a:r>
              <a:rPr lang="ru-RU" sz="2000" b="0" dirty="0" smtClean="0">
                <a:solidFill>
                  <a:schemeClr val="tx2"/>
                </a:solidFill>
                <a:latin typeface="Arial Black" pitchFamily="34" charset="0"/>
              </a:rPr>
              <a:t>риоритеты и перспективы.</a:t>
            </a:r>
            <a: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2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011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6120680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Пункт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Напишите на листе свои мысли на темы: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1) Менталитет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нашего населения в возрасте за 60 лет? Жизнь в Казахстане их глазами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2) Как научно влиять на решение социальных проблем студенту?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3) Как должны ощущать себя старики и молодежь в современном Казахстане?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4) Что нужно обязательно сохранить и сделать богаче в жизни Казахстана?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20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73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980728"/>
            <a:ext cx="7848872" cy="4392488"/>
          </a:xfrm>
        </p:spPr>
        <p:txBody>
          <a:bodyPr/>
          <a:lstStyle/>
          <a:p>
            <a:pPr algn="l"/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ПЛАН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1.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На основе представленной информации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с оставить небольшую схему «Факторы-Занятость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».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2.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На основе представленной блок-схемы выполнить письменный анализ проблемы с устной защитой.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3.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Представить на защиту таблицу «Социальная политика-Приоритеты-Перспективы» (РК).</a:t>
            </a:r>
            <a:endParaRPr lang="ru-RU" sz="20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3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72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552728"/>
          </a:xfrm>
        </p:spPr>
        <p:txBody>
          <a:bodyPr/>
          <a:lstStyle/>
          <a:p>
            <a:pPr algn="l"/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 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Анализ </a:t>
            </a:r>
            <a:r>
              <a:rPr lang="ru-RU" sz="2000" b="0" dirty="0">
                <a:solidFill>
                  <a:srgbClr val="FF0000"/>
                </a:solidFill>
                <a:latin typeface="Arial Black" pitchFamily="34" charset="0"/>
              </a:rPr>
              <a:t>факторов, оказывающих действие на уровень 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занятости.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* Уровень занятости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– важный макроэкономический показатель, зависящий от демографических процессов, выступающий как часть социальной политики.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*Различают виды занятости: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полная (оптимальная),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эффективная,вторичная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* Занятость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социальная проблема.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* Спрос на рабочую силу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– показатель дифференциальный, зависящий от объема, видов труда, от предложения (удовлетворенный спрос, резервный спрос, прогнозируемый спрос).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D60093"/>
                </a:solidFill>
                <a:latin typeface="Arial Black" pitchFamily="34" charset="0"/>
              </a:rPr>
              <a:t>ТЕОРИИ ЗАНЯТОСТИ НАСЕЛЕНИЯ: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*      КЛАССИЧЕСКАЯ ТЕОРИЯ</a:t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  </a:t>
            </a: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Д.Рикардо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«…..чем меньше государство занимается экономикой, тем лучше для экономики».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   НЕОКЛАССИЦИЗМ</a:t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  </a:t>
            </a: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А.Маршалл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«…знания-мощный двигатель производства, он позволяет подчинить природу и заставить ее силы удовлетворять наши потребности». Для обеспечения занятости А. Маршалл считал. Что важен процесс регулирования спроса и предложения подобно маятнику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. </a:t>
            </a:r>
            <a:r>
              <a:rPr lang="ru-RU" sz="1600" b="0" dirty="0" err="1">
                <a:solidFill>
                  <a:srgbClr val="FF0000"/>
                </a:solidFill>
                <a:latin typeface="Arial Black" pitchFamily="34" charset="0"/>
              </a:rPr>
              <a:t>Пигу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(«Теория безработицы»)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полагал, что причиной безработицы является высокий уровень оплаты труда.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*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92280" y="6309320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4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901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24936" cy="6120680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*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 МАРКСИЗМ</a:t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Карл  Маркс: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«…рабочее население, производя накопление капитала, тем самым в возрастающих размерах производит средства, делающие его относительно избыточным населением». Это «избыточное население» составляет необходимый рынку резерв трудовых ресурсов.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КЕЙНСИАНСКАЯ ТЕОРИЯ</a:t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    Джейн  </a:t>
            </a:r>
            <a:r>
              <a:rPr lang="ru-RU" sz="1600" b="0" dirty="0" err="1">
                <a:solidFill>
                  <a:srgbClr val="FF0000"/>
                </a:solidFill>
                <a:latin typeface="Arial Black" pitchFamily="34" charset="0"/>
              </a:rPr>
              <a:t>М</a:t>
            </a: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ейнард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Кейнс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(«Общая теория занятости, процента и денег»):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«…снижение заработной платы ведет к более низким доходам, у снижению покупательской способности и сужению потребительского рынка, что, естественно, не способствует развитию производства и занятости».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Кейнс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считал, что только увеличение эффективного спроса вызовет  увеличение объема производства  благосостояния населения; что государственная фискальная политика должна быть использована для достижения дефицита государственного бюджета, чтобы подтолкнуть производство на возвращение безработных на рабочие места, при котором снижение налогов стимулирует предпринимателей к инвестициям и развитию производства. Широкая социализация инвестиций выступала важным средством для обеспечения приближения к полной занятости и была взята под государственный контроль (положения теории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Кейнса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были использованы в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Рузвельтском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Курсе).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</a:t>
            </a: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788024" y="6165304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5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83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40960" cy="4968552"/>
          </a:xfrm>
        </p:spPr>
        <p:txBody>
          <a:bodyPr/>
          <a:lstStyle/>
          <a:p>
            <a:pPr algn="l"/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Мультипликатор </a:t>
            </a: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Кейнса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инвестиции, увеличивая занятость в отраслях, куда  они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направаляются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, в то же время неизбежно оказывают стимулирующее влияние на другие отрасли, что ведет у увеличению совокупной занятости, увеличенной на величину К. которая зависит от многих конкретных условий.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err="1" smtClean="0">
                <a:solidFill>
                  <a:srgbClr val="FF0000"/>
                </a:solidFill>
                <a:latin typeface="Arial Black" pitchFamily="34" charset="0"/>
              </a:rPr>
              <a:t>Д.М.Кейнс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«…..сокращение денежной заработной платы непосредственно и косвенно не ведет к увеличению занятости….поддерживать фактическую занятость в пределах. Достаточно близких к полной занятости легче. Когда в будущем ожидается рост заработной платы, чем в том случае, когда в будущем ожидается ее снижение» («Антология экономической классики). 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Р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азделял безработицу на фрикционную, добровольную, вынужденную.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Считал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, что уровень занятости устанавливается предпринимателями под влиянием стремления довести до максимума реальную прибыль.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  </a:t>
            </a: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6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394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896" y="332656"/>
            <a:ext cx="4282668" cy="1721198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В конце 70-х на арене геополитики появилась МОНЕТАРИСТСКАЯ ТЕОРИЯ.</a:t>
            </a:r>
            <a:b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   Англичанин, профессор </a:t>
            </a:r>
            <a:b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 err="1" smtClean="0">
                <a:solidFill>
                  <a:srgbClr val="FF0000"/>
                </a:solidFill>
                <a:latin typeface="Arial Black" pitchFamily="34" charset="0"/>
              </a:rPr>
              <a:t>Олбан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Уильям </a:t>
            </a:r>
            <a:r>
              <a:rPr lang="ru-RU" sz="1400" b="0" dirty="0" err="1" smtClean="0">
                <a:solidFill>
                  <a:srgbClr val="FF0000"/>
                </a:solidFill>
                <a:latin typeface="Arial Black" pitchFamily="34" charset="0"/>
              </a:rPr>
              <a:t>Филлипс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исследовал зависимость инфляции и безработицы и выявил между ними обратно пропорциональную зависимость.</a:t>
            </a:r>
            <a:endParaRPr lang="ru-RU" sz="14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33" name="Объект 103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3635"/>
            <a:ext cx="3582782" cy="4416112"/>
          </a:xfrm>
        </p:spPr>
      </p:pic>
      <p:cxnSp>
        <p:nvCxnSpPr>
          <p:cNvPr id="4" name="Прямая со стрелкой 3"/>
          <p:cNvCxnSpPr/>
          <p:nvPr/>
        </p:nvCxnSpPr>
        <p:spPr>
          <a:xfrm>
            <a:off x="5082485" y="5015399"/>
            <a:ext cx="3490734" cy="6978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5082485" y="2374141"/>
            <a:ext cx="0" cy="268010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уга 6"/>
          <p:cNvSpPr/>
          <p:nvPr/>
        </p:nvSpPr>
        <p:spPr>
          <a:xfrm rot="10800000">
            <a:off x="5571793" y="548681"/>
            <a:ext cx="4824536" cy="3888432"/>
          </a:xfrm>
          <a:prstGeom prst="arc">
            <a:avLst>
              <a:gd name="adj1" fmla="val 16219380"/>
              <a:gd name="adj2" fmla="val 70664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76055" y="4351521"/>
            <a:ext cx="20257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101832" y="4351521"/>
            <a:ext cx="0" cy="733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76055" y="3349998"/>
            <a:ext cx="6921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96136" y="3310245"/>
            <a:ext cx="0" cy="1743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67116" y="2844362"/>
            <a:ext cx="11153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Уровень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инфляции</a:t>
            </a:r>
            <a:endParaRPr lang="ru-RU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5" y="5259887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Уровень безработицы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69731" y="2802414"/>
            <a:ext cx="364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1832" y="3933213"/>
            <a:ext cx="504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81699" y="2250677"/>
            <a:ext cx="5760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84061" y="4012967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В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" name="5-конечная звезда 1023"/>
          <p:cNvSpPr/>
          <p:nvPr/>
        </p:nvSpPr>
        <p:spPr>
          <a:xfrm>
            <a:off x="5668464" y="3096423"/>
            <a:ext cx="255344" cy="33855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5-конечная звезда 1024"/>
          <p:cNvSpPr/>
          <p:nvPr/>
        </p:nvSpPr>
        <p:spPr>
          <a:xfrm>
            <a:off x="6975818" y="4182244"/>
            <a:ext cx="252027" cy="33855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4" name="TextBox 1033"/>
          <p:cNvSpPr txBox="1"/>
          <p:nvPr/>
        </p:nvSpPr>
        <p:spPr>
          <a:xfrm>
            <a:off x="755576" y="5567664"/>
            <a:ext cx="3118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Alban William </a:t>
            </a: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Phillips</a:t>
            </a:r>
            <a:endParaRPr lang="ru-RU" sz="2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(1914-1975)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7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32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40960" cy="6223244"/>
          </a:xfrm>
        </p:spPr>
        <p:txBody>
          <a:bodyPr/>
          <a:lstStyle/>
          <a:p>
            <a:pPr algn="l"/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Зависимость первоначально показывала связь безработицы с изменениями зарплат: чем выше безработица, тем меньше прирост денежной заработной платы, тем ниже рост цен, и наоборот, чем ниже безработица и выше занятость, тем больше прирост денежной заработной платы, тем выше темп роста цен. Впоследствии была преобразована в зависимость между ценами и безработицей.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В долгосрочном периоде согласно Фридману представляет собой вертикальную прямую, иначе говоря, показывает отсутствие зависимости между уровнем инфляции и уровнем безработицы.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П 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= </a:t>
            </a:r>
            <a:r>
              <a:rPr lang="ru-RU" sz="1400" b="0" dirty="0" err="1">
                <a:solidFill>
                  <a:srgbClr val="FF0000"/>
                </a:solidFill>
                <a:latin typeface="Arial Black" pitchFamily="34" charset="0"/>
              </a:rPr>
              <a:t>П</a:t>
            </a:r>
            <a:r>
              <a:rPr lang="ru-RU" sz="1400" b="0" dirty="0" err="1" smtClean="0">
                <a:solidFill>
                  <a:srgbClr val="FF0000"/>
                </a:solidFill>
                <a:latin typeface="Arial Black" pitchFamily="34" charset="0"/>
              </a:rPr>
              <a:t>e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b(U - </a:t>
            </a:r>
            <a:r>
              <a:rPr lang="ru-RU" sz="1400" b="0" dirty="0" err="1" smtClean="0">
                <a:solidFill>
                  <a:srgbClr val="FF0000"/>
                </a:solidFill>
                <a:latin typeface="Arial Black" pitchFamily="34" charset="0"/>
              </a:rPr>
              <a:t>Ue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)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+</a:t>
            </a:r>
            <a: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  <a:t>V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   Π — уровень инфляции,</a:t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1400" b="0" dirty="0" err="1">
                <a:solidFill>
                  <a:srgbClr val="FF0000"/>
                </a:solidFill>
                <a:latin typeface="Arial Black" pitchFamily="34" charset="0"/>
              </a:rPr>
              <a:t>Πe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— ожидаемый уровень инфляции,</a:t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   (U − </a:t>
            </a:r>
            <a:r>
              <a:rPr lang="ru-RU" sz="1400" b="0" dirty="0" err="1">
                <a:solidFill>
                  <a:srgbClr val="FF0000"/>
                </a:solidFill>
                <a:latin typeface="Arial Black" pitchFamily="34" charset="0"/>
              </a:rPr>
              <a:t>Ue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) — отклонение безработицы от естественного уровня — циклическая </a:t>
            </a:r>
            <a: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  <a:t>     </a:t>
            </a:r>
            <a:b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безработица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,</a:t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   b &gt; 0 — коэффициент,</a:t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  <a:t>V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— Шоки предложения.</a:t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Стагфляция, поразившая в 1970-х годах экономики развитых стран, дискредитировала идею кривой </a:t>
            </a: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Филлипса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. Последователи кейнсианства, которые разделяли основные предпосылки данной теории, были вынуждены признать, что чёткой обратной зависимости между инфляцией и безработицей нет, и возможны другие варианты.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8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587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620688"/>
            <a:ext cx="4176464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      Милтон </a:t>
            </a:r>
            <a:r>
              <a:rPr lang="ru-RU" sz="1800" b="0" dirty="0" err="1">
                <a:solidFill>
                  <a:srgbClr val="FF0000"/>
                </a:solidFill>
                <a:latin typeface="Arial Black" pitchFamily="34" charset="0"/>
              </a:rPr>
              <a:t>Ф</a:t>
            </a:r>
            <a:r>
              <a:rPr lang="ru-RU" sz="1800" b="0" dirty="0" err="1" smtClean="0">
                <a:solidFill>
                  <a:srgbClr val="FF0000"/>
                </a:solidFill>
                <a:latin typeface="Arial Black" pitchFamily="34" charset="0"/>
              </a:rPr>
              <a:t>ридмен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– американский экономист, лауреат Нобелевской премии 1976 года «за достижения в области анализа потребления, истории денежного обращения и разработки монетарной теории, а также за практический показ сложности политики экономической стабилизации».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    Образование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- Чикагский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университет; доктор философии Колумбийского университета; профессор в Чикаго и Кембридже (1953—1954). Президент Американской экономической ассоциации в 1967 году. Награждён медалью Дж. Б. Кларка (1951).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честь ученого с 2002 г. Институтом </a:t>
            </a:r>
            <a:r>
              <a:rPr lang="ru-RU" sz="1400" b="0" dirty="0" err="1">
                <a:solidFill>
                  <a:srgbClr val="002060"/>
                </a:solidFill>
                <a:latin typeface="Arial Black" pitchFamily="34" charset="0"/>
              </a:rPr>
              <a:t>Катона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 вручается «Премия Милтона Фридмана за развитие свободы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».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</a:t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       Основатель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монетаристского направления. Выступал против социальных мер правительства по поддержанию </a:t>
            </a:r>
            <a:r>
              <a:rPr lang="ru-RU" sz="1400" b="0" dirty="0" err="1" smtClean="0">
                <a:solidFill>
                  <a:srgbClr val="002060"/>
                </a:solidFill>
                <a:latin typeface="Arial Black" pitchFamily="34" charset="0"/>
              </a:rPr>
              <a:t>низкооплачивемых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  и слабо социально защищенных слоев  населения, считая эти меры неэффективными.</a:t>
            </a:r>
            <a:endParaRPr lang="ru-RU" sz="14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" t="3896" r="4674" b="5148"/>
          <a:stretch/>
        </p:blipFill>
        <p:spPr>
          <a:xfrm>
            <a:off x="539552" y="908720"/>
            <a:ext cx="4032448" cy="4771730"/>
          </a:xfr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131840" y="6165304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9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44610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1532</TotalTime>
  <Words>445</Words>
  <Application>Microsoft Office PowerPoint</Application>
  <PresentationFormat>Экран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 Мультимедийные презентации   Дисциплина Управление рынком труда  Тема: Социальная ориентация занятости и ее основные задачи. </vt:lpstr>
      <vt:lpstr>ЦЕЛИ:  I Анализ факторов, оказывающих действие на уровень занятости.  II Анализ социальной основы обеспечения занятости населения Казахстана.  III Приоритеты и перспективы. </vt:lpstr>
      <vt:lpstr>ПЛАН  1. На основе представленной информации с оставить небольшую схему «Факторы-Занятость».  2. На основе представленной блок-схемы выполнить письменный анализ проблемы с устной защитой.  3. Представить на защиту таблицу «Социальная политика-Приоритеты-Перспективы» (РК).</vt:lpstr>
      <vt:lpstr>I Анализ факторов, оказывающих действие на уровень занятости.  * Уровень занятости – важный макроэкономический показатель, зависящий от демографических процессов, выступающий как часть социальной политики. *Различают виды занятости: полная (оптимальная), эффективная,вторичная. * Занятость  - социальная проблема.  * Спрос на рабочую силу – показатель дифференциальный, зависящий от объема, видов труда, от предложения (удовлетворенный спрос, резервный спрос, прогнозируемый спрос).  ТЕОРИИ ЗАНЯТОСТИ НАСЕЛЕНИЯ: *      КЛАССИЧЕСКАЯ ТЕОРИЯ         Д.Рикардо: «…..чем меньше государство занимается экономикой, тем лучше для экономики».          НЕОКЛАССИЦИЗМ         А.Маршалл: «…знания-мощный двигатель производства, он позволяет подчинить природу и заставить ее силы удовлетворять наши потребности». Для обеспечения занятости А. Маршалл считал. Что важен процесс регулирования спроса и предложения подобно маятнику.         А. Пигу («Теория безработицы») полагал, что причиной безработицы является высокий уровень оплаты труда.     * </vt:lpstr>
      <vt:lpstr>*       МАРКСИЗМ       Карл  Маркс: «…рабочее население, производя накопление капитала, тем самым в возрастающих размерах производит средства, делающие его относительно избыточным населением». Это «избыточное население» составляет необходимый рынку резерв трудовых ресурсов.         КЕЙНСИАНСКАЯ ТЕОРИЯ       Джейн  Мейнард Кейнс («Общая теория занятости, процента и денег»): «…снижение заработной платы ведет к более низким доходам, у снижению покупательской способности и сужению потребительского рынка, что, естественно, не способствует развитию производства и занятости». Кейнс считал, что только увеличение эффективного спроса вызовет  увеличение объема производства  благосостояния населения; что государственная фискальная политика должна быть использована для достижения дефицита государственного бюджета, чтобы подтолкнуть производство на возвращение безработных на рабочие места, при котором снижение налогов стимулирует предпринимателей к инвестициям и развитию производства. Широкая социализация инвестиций выступала важным средством для обеспечения приближения к полной занятости и была взята под государственный контроль (положения теории Кейнса были использованы в Рузвельтском Курсе).             </vt:lpstr>
      <vt:lpstr>Мультипликатор Кейнса: инвестиции, увеличивая занятость в отраслях, куда  они направаляются, в то же время неизбежно оказывают стимулирующее влияние на другие отрасли, что ведет у увеличению совокупной занятости, увеличенной на величину К. которая зависит от многих конкретных условий.  Д.М.Кейнс: «…..сокращение денежной заработной платы непосредственно и косвенно не ведет к увеличению занятости….поддерживать фактическую занятость в пределах. Достаточно близких к полной занятости легче. Когда в будущем ожидается рост заработной платы, чем в том случае, когда в будущем ожидается ее снижение» («Антология экономической классики).        Разделял безработицу на фрикционную, добровольную, вынужденную.       Считал, что уровень занятости устанавливается предпринимателями под влиянием стремления довести до максимума реальную прибыль.       </vt:lpstr>
      <vt:lpstr>В конце 70-х на арене геополитики появилась МОНЕТАРИСТСКАЯ ТЕОРИЯ.      Англичанин, профессор   Олбан Уильям Филлипс исследовал зависимость инфляции и безработицы и выявил между ними обратно пропорциональную зависимость.</vt:lpstr>
      <vt:lpstr>Зависимость первоначально показывала связь безработицы с изменениями зарплат: чем выше безработица, тем меньше прирост денежной заработной платы, тем ниже рост цен, и наоборот, чем ниже безработица и выше занятость, тем больше прирост денежной заработной платы, тем выше темп роста цен. Впоследствии была преобразована в зависимость между ценами и безработицей.  В долгосрочном периоде согласно Фридману представляет собой вертикальную прямую, иначе говоря, показывает отсутствие зависимости между уровнем инфляции и уровнем безработицы.      П = Пe - b(U - Ue) +V      Π — уровень инфляции,     Πe — ожидаемый уровень инфляции,     (U − Ue) — отклонение безработицы от естественного уровня — циклическая           безработица,     b &gt; 0 — коэффициент,     V — Шоки предложения.  Стагфляция, поразившая в 1970-х годах экономики развитых стран, дискредитировала идею кривой Филлипса. Последователи кейнсианства, которые разделяли основные предпосылки данной теории, были вынуждены признать, что чёткой обратной зависимости между инфляцией и безработицей нет, и возможны другие варианты.</vt:lpstr>
      <vt:lpstr>      Милтон Фридмен – американский экономист, лауреат Нобелевской премии 1976 года «за достижения в области анализа потребления, истории денежного обращения и разработки монетарной теории, а также за практический показ сложности политики экономической стабилизации».         Образование - Чикагский университет; доктор философии Колумбийского университета; профессор в Чикаго и Кембридже (1953—1954). Президент Американской экономической ассоциации в 1967 году. Награждён медалью Дж. Б. Кларка (1951). В честь ученого с 2002 г. Институтом Катона вручается «Премия Милтона Фридмана за развитие свободы».               Основатель монетаристского направления. Выступал против социальных мер правительства по поддержанию низкооплачивемых  и слабо социально защищенных слоев  населения, считая эти меры неэффективными.</vt:lpstr>
      <vt:lpstr>      Монетаристы опровергли утверждение о решающей фискальной политики в стабилизации занятости, считая, что финансирование бюджетного дефицита увеличит спрос на деньги, поднимет процентную ставку, тем самым вытеснит инвесторов, что приведет к сокращению производства и усилению безработицы.       Правило Фридмена заключается в том, что вслед за бюджетным дефицитом должна следовать экономическая активность на основе увеличения денежного спроса. В свою очередь фискальная политика должна регулировать не процентную ставку, а рост денежного предложения. Процент прироста денег в обращении должен совпадать с процентом ежегодного прироста ВНП.</vt:lpstr>
      <vt:lpstr>       ТЕОРИЯ РАЦИОНАЛЬНЫХ ОЖИДАНИЙ (Rational expectations theory), середина 70-х.      Джон Фрейзер Мут, кандидат (Ph.D) экономических наук, получил в Университете Карнеги-Меллон (Carnegie Mellon University); в 1954-м Мут  стал первым обладателем премии Александра Хендерсона (Alexander Henderson Award).           «Рациональные субъекты рынка: потребители, предприниматели, используя имеющуюся информацию, понимают как функционирует экономика, могут предсказывать последствия ожидаемых изменений в экономике и принимать соответствующие решения в своих интересах».        Все рынки являются конкурентоспособными. При этом цены и ставки заработной платы будут гибкими при повышении-понижении. Рынок самостоятельно будет приспосабливаться к государственно политике.</vt:lpstr>
      <vt:lpstr>      ТЕОРИЯ РАЦИОНАЛЬНЫХ ОЖИДАНИЙ (Rational expectations theory), середина 70-х.       Роберт Лукас  – Лауреат Нобелевской премии 1995 г. «за развитие и изменение гипотезы рациональных ожиданий, изменение основ микроэкономического анализа и точки зрения на экономический анализ».        Президент Эконометрического общества (1997); президент Американской экономической ассоциации (2002).        Учился в Чикагском (здесь же получил степень доктора) и Калифорнийском университетах. Работал в университете Карнеги — Меллона и в Чикагском университете.</vt:lpstr>
      <vt:lpstr>        ТЕОРИЯ НЕОКЛАССИЧЕСКОГО СИНТЕЗА, середина 70-х       Основатель  - Пол Энтони Самуэльсон американский экономист, лауреат Нобелевской премии по экономике (1970) «за научную работу, развившую статическую и динамическую экономическую теорию и внесшую вклад в повышение общего уровня анализа в области экономической науки». Самуэльсон в 1997 году        Пол Самуэльсон родился в небольшом сталелитейном городке Гэри в штате Индиана в семье аптекаря Фрэнка Самуэльсона и Эллы Липтон, еврейских иммигрантов из Польши.       Учился в Чикагском университете; доктор философии (Ph.D.) Гарварда; профессор Массачусетского технологического института. Считается инициатором «неоклассического синтеза» (объединения в одну концепцию неоклассической микроэкономики и кейнсианской макроэкономики) и одним из основателей неокейнсианства.        Президент Международной экономической ассоциации (1956—59). Президент Эконометрического общества (1952). Член-корреспондент Британской академии (1960). Президент Американской экономической ассоциации (1961). Награждён медалью Дж. Б. Кларка (1947), Национальной научной медалью США (1996).</vt:lpstr>
      <vt:lpstr>               Направление неоклассического синтеза отличается широтой тем исследований и их прикладным характером: по проблемам экономического роста, по анализу безработицы, методам ее регулирования, по теории экономического равновесия. Сторонники направления (Макконнелл К.Р.. Брю С.Л., учебник «Экономикс») считали, что при действующем усложнении экономических процессов и связей наряду с рыночным все большее значение приобретает государственное регулирование экономики.        </vt:lpstr>
      <vt:lpstr>Презентация PowerPoint</vt:lpstr>
      <vt:lpstr>Новая стратегия занятости - 2020       Новая программа занятости населения Казахстана планируется охватить до 1,5 млн человек к 2015 году. Реализация данной программы позволит снизить уровень бедности в стране с 8,2 до 6%, а уровень безработицы не будет превышать 5,5%. Задачами данной программы является вовлечение в продуктивную экономическую занятость самостоятельно занятого, безработного и малообеспеченного населения, развитие кадрового потенциала для реализации программы индустриализации. Также одной из задач программы является совершенствование системы оказания адресной социальной помощи.        Меры поддержки для участников: направление на курсы профессиональной подготовки, переподготовки и повышения квалификации, предоставление субсидий на проезд до места обучения и проживания в общежитии, поиск вакансий и содействие трудоустройству.         С каждым участником будет заключен социальный контракт, представляющий собой договор о взаимных обязательствах, включая трудоустройство. После прохождения обучения участник не может быть трудоустроен, ему предлагается участие во втором и третьем направлениях программы.         Цель – это повышение доходов населения путем содействия устойчивой и продуктивной занятости.  </vt:lpstr>
      <vt:lpstr>     Участникам п17ервого направления будут предложены такие виды государственной поддержки, как:  - направление на курсы профессиональной подготовки, переподготовки и повышения квалификации;  - предоставление субсидий на проезд до места обучения и проживание в общежитии;  - поиск подходящих вакансий и содействие трудоустройству, включая социальные рабочие места,  - психологическая адаптация.         Содействие добровольному переезду из регионов с низким экономическим потенциалом в центры экономической активности, может осуществляться: - внутри одного района; -  из одного района в другой в пределах одной области, города республиканского значения, столицы.         Приоритетное право будет иметь сельская молодежь.          Социальная поддержка: - субсидирование переезда; - предоставление типового арендного жилья с правом выкупа; - обучение в рамках настоящей программы на новом месте жительства; - психологическая адаптация. </vt:lpstr>
      <vt:lpstr>III      Пункт 1      Представить на защиту таблицу «Социальная политика – Приоритеты -           Перспективы» (РК).</vt:lpstr>
      <vt:lpstr>Пункт 2      Ответьте на вопросы: 1) Цели государственной политики занятости 2020? 2) Почему ядром Программы Занятости 2020 стала социальная сфера? 3) Какая роль принадлежит предпринимательству в программе Занятости 2020? 4) К какой теории занятости более всех относится Казахстанская модель экономики? 5) Какие экономические рычаги вы можете назвать и объяснить (на примерах), которые оказывают прямое и косвенное воздействие на показатели занятости в РК и в целом? 6) Назовите основные проблемы, препятствующие качественной занятости специалистов в РК? 7) Что во-первых необходимо сделать для безработного пожилого населения РК? </vt:lpstr>
      <vt:lpstr>Пункт 3     Напишите на листе свои мысли на темы:  1) Менталитет нашего населения в возрасте за 60 лет? Жизнь в Казахстане их глазами?  2) Как научно влиять на решение социальных проблем студенту?  3) Как должны ощущать себя старики и молодежь в современном Казахстане?  4) Что нужно обязательно сохранить и сделать богаче в жизни Казахстана?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Мультимедийные презентации   Дисциплина Управление рынком труда  Тема: Цена труда: факторы, влияющие на ее величину. </dc:title>
  <cp:lastModifiedBy>Калиева Гузель</cp:lastModifiedBy>
  <cp:revision>88</cp:revision>
  <dcterms:modified xsi:type="dcterms:W3CDTF">2012-01-05T13:01:19Z</dcterms:modified>
</cp:coreProperties>
</file>